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AAA9F-F664-7349-A930-E48560D0C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ABB81-F426-2A45-8AAA-C6D7ABFD2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5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ABB81-F426-2A45-8AAA-C6D7ABFD29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728B-C63E-BA44-8A64-668C667FF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DF78F-6C7D-CD49-957B-49048EBC8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F8FAA-A03E-A744-BBEE-B0CD6065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61658-8A4C-774C-BBD5-F773DAED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39FD4-BD24-5C43-9965-26CAF6C1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E0E44-DE34-744F-86D5-9F9273A4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29A61-63FA-634F-B45E-B1CCAAF7F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E3817-FC4F-9E49-AEAF-A6D4CA55F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D88DF-9CE6-8A4E-81F1-6246E26A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C20C1-03CA-974D-8427-435B3282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6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54B55-B934-8C43-8D59-D3B21A64B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4F153-ED38-7041-9497-247CBE21D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B75DF-194E-9B45-9402-9E16C04A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E6C8-F4D6-1A45-96F5-62E9E671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28809-8B06-BA42-AE67-B3537BC7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A620-FA98-4849-9660-6694838BD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C120F-FA4D-594A-B130-3D37114B8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533C1-55E3-554C-A3CD-5CDACB11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114AD-81EF-904A-8C60-834E721B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68895-B122-D049-B669-BC4CBD0C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082D-327D-CA45-8401-981D1323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A2BF2-9E70-1B41-866A-C7671CD96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84199-97AE-9C4F-BB94-DBF69978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FAE97-B5EF-314B-A700-1F88B819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C43CE-E046-3444-9ACA-4312A15F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C722-7C06-7043-80FA-EFFBC6A0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A827B-9827-EE42-90F2-23172A0E8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B5F5C-C34E-9A4E-A216-5955DBE57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7D878-FA0F-1E4A-8CB8-7F39AF75F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B4308-F4E4-1C4E-9ECF-E891C854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B5B3B-B92B-CB4C-8B32-D794E241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A644-7C63-F545-8C34-54252954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2B507-3F1F-2640-9DB9-1B041B16B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B35B3-CC0A-0F40-B5D7-B5F1E41DE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79B9A-21B6-C34E-8FB0-D34722182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68666-5584-EA41-ACA8-2209679CD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D7CBE-A09F-7247-96BE-0FD74547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089F3A-5C97-BC4F-B2D4-AF5597D8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BEE25-ED3A-7C47-B3FD-E72D173F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4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10A5-C925-EF4B-87E5-10395782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F51E6-FA81-B049-885C-134D2A78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67F68-9E97-3349-A7D5-60BE1D88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A989D-52F7-5243-964F-7F1EB298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0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A3A19-F2A2-B14B-A94F-BD5CB3E6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A7984-C45D-E546-B0C9-878C1F8D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A339F-8A78-F74A-8DCA-75CBB0F4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3CCD-8DC7-A644-AAA2-A6181EA1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0CEB-A073-0647-813C-4F2E1C467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4FED2-A750-194F-A0CC-04F7C15C1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604D3-9BD6-2046-A734-0A32BC91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E80D5-7DC8-B340-93D4-9A994C6C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50BB8-3875-354B-92D8-BDACF3BE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9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B418-3427-3741-8279-D9F71400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E397C-85E7-2D4A-B91E-155C63BCB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01393-0D03-A746-8D02-EDFD2CB5B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F862D-D364-B34B-9C85-435E762C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23665-41D3-9C46-AF33-0F41066F2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58AC3-DC63-3447-8BFB-D79B2C3C0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B1042-EAED-5E44-9EA2-11A0BACA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9B42C-019F-044C-B8D2-8806DD036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40DB6-65F8-A34F-A83E-8AFDC6259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4A89-FE39-F649-B1ED-0C2C69EB30E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2FC2B-2BDE-494F-B0A5-5A06F0865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4DDE0-86FA-814A-B7C6-F39CFE5E0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68CF4-D1CF-1548-97AB-CBD867614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6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69A2BE-2E2E-0D4D-859C-B719DD4B43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59" r="9961"/>
          <a:stretch/>
        </p:blipFill>
        <p:spPr>
          <a:xfrm>
            <a:off x="5256944" y="-3622"/>
            <a:ext cx="6935056" cy="6861621"/>
          </a:xfrm>
          <a:prstGeom prst="rect">
            <a:avLst/>
          </a:prstGeom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727CE1E-E91E-AF44-8E6B-53319FBE1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39" y="4763016"/>
            <a:ext cx="4397339" cy="1319285"/>
          </a:xfrm>
        </p:spPr>
        <p:txBody>
          <a:bodyPr>
            <a:noAutofit/>
          </a:bodyPr>
          <a:lstStyle/>
          <a:p>
            <a:r>
              <a:rPr lang="en-US" sz="2000" b="1" dirty="0"/>
              <a:t>Update of Dual Credit/Dual </a:t>
            </a:r>
            <a:r>
              <a:rPr lang="en-US" sz="2000" b="1"/>
              <a:t>Enrollment Plan </a:t>
            </a:r>
            <a:r>
              <a:rPr lang="en-US" sz="2000" b="1" dirty="0"/>
              <a:t>for Program in High Schools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7FD4BB-1F53-D94C-BE15-8D64AC8FA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08" y="1170030"/>
            <a:ext cx="1828801" cy="18288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5A0CE0-7D8C-9D40-9830-A36C01413F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5713" y="1334070"/>
            <a:ext cx="1470968" cy="147096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90E3AD86-072D-7F49-9797-040499DA4B41}"/>
              </a:ext>
            </a:extLst>
          </p:cNvPr>
          <p:cNvSpPr txBox="1">
            <a:spLocks/>
          </p:cNvSpPr>
          <p:nvPr/>
        </p:nvSpPr>
        <p:spPr>
          <a:xfrm>
            <a:off x="421239" y="3846812"/>
            <a:ext cx="4397339" cy="555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MORTON COLLEGE</a:t>
            </a:r>
          </a:p>
        </p:txBody>
      </p:sp>
    </p:spTree>
    <p:extLst>
      <p:ext uri="{BB962C8B-B14F-4D97-AF65-F5344CB8AC3E}">
        <p14:creationId xmlns:p14="http://schemas.microsoft.com/office/powerpoint/2010/main" val="5624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978AA6-5C07-064F-AF93-4245F9546BA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932AF7-956A-3B43-B454-6793DEA70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7056" y="1044610"/>
            <a:ext cx="3138755" cy="13548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E4F3C5-35E2-B64A-BDE6-E56DC7795B49}"/>
              </a:ext>
            </a:extLst>
          </p:cNvPr>
          <p:cNvSpPr txBox="1"/>
          <p:nvPr/>
        </p:nvSpPr>
        <p:spPr>
          <a:xfrm>
            <a:off x="3647326" y="1322288"/>
            <a:ext cx="7787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STRATEGIC GOAL #4</a:t>
            </a:r>
          </a:p>
          <a:p>
            <a:r>
              <a:rPr lang="en-US" dirty="0"/>
              <a:t>Promote Economic and Community Vitality through Dynamic PARTNERSHIPS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02B41D-0CE6-AB48-B407-0606420FB706}"/>
              </a:ext>
            </a:extLst>
          </p:cNvPr>
          <p:cNvSpPr txBox="1"/>
          <p:nvPr/>
        </p:nvSpPr>
        <p:spPr>
          <a:xfrm>
            <a:off x="667821" y="3235270"/>
            <a:ext cx="50548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2018-2022 Objectives: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Create and expand seamless education experiences between K-12 and the College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09CAE4-0B0D-C341-BF72-2ECA00656FAF}"/>
              </a:ext>
            </a:extLst>
          </p:cNvPr>
          <p:cNvSpPr txBox="1"/>
          <p:nvPr/>
        </p:nvSpPr>
        <p:spPr>
          <a:xfrm>
            <a:off x="6306622" y="3235269"/>
            <a:ext cx="48922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Outcomes: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Create and improve transition between K-12 and MC by increasing presence in Morton East and Morton West high schools, document and implement as part of Strategic Enrollment Management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174378-9FA8-794B-9C40-D5BD52F6F7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7904CC9-43BD-B549-8AD5-AD11B611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Academic Student Success:  High School and Developmental Education Initiatives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8709DE-3209-DE45-92C8-7A1AB4D7A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Accelerated Mathematics in spring 2019 (i.e., High School Modular Math)</a:t>
            </a:r>
          </a:p>
          <a:p>
            <a:r>
              <a:rPr lang="en-US" sz="2600" dirty="0"/>
              <a:t>Accelerated English for fall 2019 (i.e., High School English 088)</a:t>
            </a:r>
          </a:p>
          <a:p>
            <a:r>
              <a:rPr lang="en-US" sz="2600" dirty="0"/>
              <a:t>English and Mathematics </a:t>
            </a:r>
            <a:r>
              <a:rPr lang="en-US" sz="2600" dirty="0" err="1"/>
              <a:t>Corequisites</a:t>
            </a:r>
            <a:r>
              <a:rPr lang="en-US" sz="2600" dirty="0"/>
              <a:t> Pilot Program</a:t>
            </a:r>
          </a:p>
          <a:p>
            <a:pPr lvl="1"/>
            <a:r>
              <a:rPr lang="en-US" sz="2600" dirty="0"/>
              <a:t>English 088 paired with English 101</a:t>
            </a:r>
          </a:p>
          <a:p>
            <a:pPr lvl="1"/>
            <a:r>
              <a:rPr lang="en-US" sz="2600" dirty="0"/>
              <a:t>Mathematics Math 085 paired with Math 102</a:t>
            </a:r>
          </a:p>
          <a:p>
            <a:r>
              <a:rPr lang="en-US" sz="2600" dirty="0"/>
              <a:t>Host Institution for District’s Math Articulation Meetings (Middle Schools, High School, College representatives)</a:t>
            </a:r>
          </a:p>
          <a:p>
            <a:r>
              <a:rPr lang="en-US" sz="2600" dirty="0">
                <a:solidFill>
                  <a:srgbClr val="FF0000"/>
                </a:solidFill>
              </a:rPr>
              <a:t>Dual Credit and Dual Enrollment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4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174378-9FA8-794B-9C40-D5BD52F6F7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6EE2007-9E03-E946-A230-58F8CA29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Advantages of Dual Credit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8F8D594-BB34-4F41-B6E9-202D847D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>
                <a:ea typeface="Calibri" panose="020F0502020204030204" pitchFamily="34" charset="0"/>
              </a:rPr>
              <a:t>Student participation in CTE dual enrollment is associated with gains in college enrollment, GPA, and credit accumulation- CCRC</a:t>
            </a:r>
          </a:p>
          <a:p>
            <a:endParaRPr lang="en-US" sz="2400" dirty="0">
              <a:ea typeface="Calibri" panose="020F0502020204030204" pitchFamily="34" charset="0"/>
            </a:endParaRPr>
          </a:p>
          <a:p>
            <a:r>
              <a:rPr lang="en-US" sz="2400" dirty="0">
                <a:ea typeface="Calibri" panose="020F0502020204030204" pitchFamily="34" charset="0"/>
              </a:rPr>
              <a:t>CCRC says “high school students who took a college algebra course were 23% more likely to earn an associate or bachelor’s degree.”   Morton College highest dual credit enrollment is College Algebra (MAT 105)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028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174378-9FA8-794B-9C40-D5BD52F6F7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04C736D-97D2-B148-A86E-B10DDC656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0894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Dual Credit/Dual Enrollment Growth in Mathematics:  College Algebra and Statistics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7C877C-9D56-A04F-A5DF-42ADF6C75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7155"/>
            <a:ext cx="10572868" cy="486995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ea typeface="Calibri" panose="020F0502020204030204" pitchFamily="34" charset="0"/>
              </a:rPr>
              <a:t>College Algebra/Trigonometry </a:t>
            </a:r>
          </a:p>
          <a:p>
            <a:pPr lvl="1"/>
            <a:r>
              <a:rPr lang="en-US" sz="2600" dirty="0">
                <a:ea typeface="Calibri" panose="020F0502020204030204" pitchFamily="34" charset="0"/>
              </a:rPr>
              <a:t>First year</a:t>
            </a:r>
          </a:p>
          <a:p>
            <a:pPr lvl="1"/>
            <a:r>
              <a:rPr lang="en-US" sz="2600" dirty="0">
                <a:ea typeface="Calibri" panose="020F0502020204030204" pitchFamily="34" charset="0"/>
              </a:rPr>
              <a:t>There are currently 498 students taking College Algebra/Trigonometry (CAT)</a:t>
            </a:r>
          </a:p>
          <a:p>
            <a:pPr lvl="2"/>
            <a:r>
              <a:rPr lang="en-US" sz="2600" dirty="0">
                <a:ea typeface="Calibri" panose="020F0502020204030204" pitchFamily="34" charset="0"/>
              </a:rPr>
              <a:t>302 at East;  196 at West</a:t>
            </a:r>
          </a:p>
          <a:p>
            <a:endParaRPr lang="en-US" sz="2600" dirty="0">
              <a:ea typeface="Calibri" panose="020F0502020204030204" pitchFamily="34" charset="0"/>
            </a:endParaRPr>
          </a:p>
          <a:p>
            <a:r>
              <a:rPr lang="en-US" sz="2600" dirty="0">
                <a:ea typeface="Calibri" panose="020F0502020204030204" pitchFamily="34" charset="0"/>
              </a:rPr>
              <a:t>Statistics</a:t>
            </a:r>
          </a:p>
          <a:p>
            <a:pPr lvl="1"/>
            <a:r>
              <a:rPr lang="en-US" sz="2600" dirty="0">
                <a:ea typeface="Calibri" panose="020F0502020204030204" pitchFamily="34" charset="0"/>
              </a:rPr>
              <a:t>Second Year</a:t>
            </a:r>
          </a:p>
          <a:p>
            <a:pPr lvl="1"/>
            <a:r>
              <a:rPr lang="en-US" sz="2600" dirty="0">
                <a:ea typeface="Calibri" panose="020F0502020204030204" pitchFamily="34" charset="0"/>
              </a:rPr>
              <a:t>17-18 111 students out of 156 earned dual credit. 71.2%</a:t>
            </a:r>
          </a:p>
          <a:p>
            <a:endParaRPr lang="en-US" sz="2600" dirty="0">
              <a:ea typeface="Calibri" panose="020F0502020204030204" pitchFamily="34" charset="0"/>
            </a:endParaRPr>
          </a:p>
          <a:p>
            <a:r>
              <a:rPr lang="en-US" sz="2600" dirty="0">
                <a:ea typeface="Calibri" panose="020F0502020204030204" pitchFamily="34" charset="0"/>
              </a:rPr>
              <a:t>Differential equations and Calculus 3</a:t>
            </a:r>
          </a:p>
          <a:p>
            <a:pPr lvl="1"/>
            <a:r>
              <a:rPr lang="en-US" sz="2600" dirty="0">
                <a:ea typeface="Calibri" panose="020F0502020204030204" pitchFamily="34" charset="0"/>
              </a:rPr>
              <a:t>First year</a:t>
            </a:r>
          </a:p>
          <a:p>
            <a:pPr lvl="1"/>
            <a:r>
              <a:rPr lang="en-US" sz="2600" dirty="0">
                <a:ea typeface="Calibri" panose="020F0502020204030204" pitchFamily="34" charset="0"/>
              </a:rPr>
              <a:t>Dual enrollment</a:t>
            </a: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8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174378-9FA8-794B-9C40-D5BD52F6F7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3" name="Title 4">
            <a:extLst>
              <a:ext uri="{FF2B5EF4-FFF2-40B4-BE49-F238E27FC236}">
                <a16:creationId xmlns:a16="http://schemas.microsoft.com/office/drawing/2014/main" id="{18581EB2-4DF4-604C-986F-EC55CD05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15" y="499275"/>
            <a:ext cx="8596668" cy="72795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Current Dual Credit/Dual Enrollment Offerings</a:t>
            </a:r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A2D55F4E-3612-994F-87FA-9E2C31372EC9}"/>
              </a:ext>
            </a:extLst>
          </p:cNvPr>
          <p:cNvSpPr txBox="1">
            <a:spLocks/>
          </p:cNvSpPr>
          <p:nvPr/>
        </p:nvSpPr>
        <p:spPr>
          <a:xfrm>
            <a:off x="1292988" y="1482888"/>
            <a:ext cx="4185623" cy="4075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Morton East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026C1ED0-3D37-0B44-9AB2-70FCFE6138D4}"/>
              </a:ext>
            </a:extLst>
          </p:cNvPr>
          <p:cNvSpPr txBox="1">
            <a:spLocks/>
          </p:cNvSpPr>
          <p:nvPr/>
        </p:nvSpPr>
        <p:spPr>
          <a:xfrm>
            <a:off x="1456346" y="2059151"/>
            <a:ext cx="4185623" cy="425945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en-US" sz="6200" dirty="0"/>
              <a:t>Digital Photography</a:t>
            </a:r>
          </a:p>
          <a:p>
            <a:pPr fontAlgn="b"/>
            <a:r>
              <a:rPr lang="en-US" sz="6200" dirty="0"/>
              <a:t>Child Development 3/4</a:t>
            </a:r>
          </a:p>
          <a:p>
            <a:pPr fontAlgn="b"/>
            <a:r>
              <a:rPr lang="en-US" sz="6200" dirty="0"/>
              <a:t>Intro to HTML Coding</a:t>
            </a:r>
          </a:p>
          <a:p>
            <a:pPr fontAlgn="b"/>
            <a:r>
              <a:rPr lang="en-US" sz="6200" dirty="0"/>
              <a:t>Intro to Dreamweaver</a:t>
            </a:r>
          </a:p>
          <a:p>
            <a:pPr fontAlgn="b"/>
            <a:r>
              <a:rPr lang="en-US" sz="6200" dirty="0"/>
              <a:t>Auto Mechanics 3/4</a:t>
            </a:r>
          </a:p>
          <a:p>
            <a:pPr fontAlgn="b"/>
            <a:r>
              <a:rPr lang="en-US" sz="6200" dirty="0"/>
              <a:t>Computer Networking 1/2</a:t>
            </a:r>
          </a:p>
          <a:p>
            <a:pPr fontAlgn="b"/>
            <a:r>
              <a:rPr lang="en-US" sz="6200" dirty="0"/>
              <a:t>Trigonometry</a:t>
            </a:r>
          </a:p>
          <a:p>
            <a:pPr fontAlgn="b"/>
            <a:r>
              <a:rPr lang="en-US" sz="6200" dirty="0"/>
              <a:t>AP Statistics</a:t>
            </a:r>
          </a:p>
          <a:p>
            <a:pPr fontAlgn="b"/>
            <a:r>
              <a:rPr lang="en-US" sz="6200" dirty="0"/>
              <a:t>Fin. Accounting</a:t>
            </a:r>
          </a:p>
          <a:p>
            <a:pPr fontAlgn="b"/>
            <a:r>
              <a:rPr lang="en-US" sz="6200" dirty="0"/>
              <a:t>Marketing</a:t>
            </a:r>
          </a:p>
          <a:p>
            <a:pPr fontAlgn="b"/>
            <a:r>
              <a:rPr lang="en-US" sz="6200" dirty="0"/>
              <a:t>CAT (Math)</a:t>
            </a:r>
          </a:p>
          <a:p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30421D13-A1BE-2243-B17B-B3189E4E82B7}"/>
              </a:ext>
            </a:extLst>
          </p:cNvPr>
          <p:cNvSpPr txBox="1">
            <a:spLocks/>
          </p:cNvSpPr>
          <p:nvPr/>
        </p:nvSpPr>
        <p:spPr>
          <a:xfrm>
            <a:off x="5910080" y="1446614"/>
            <a:ext cx="4185618" cy="4075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Morton West</a:t>
            </a: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B66DFC7A-48C5-D94F-B8F8-F66C0CF140F0}"/>
              </a:ext>
            </a:extLst>
          </p:cNvPr>
          <p:cNvSpPr txBox="1">
            <a:spLocks/>
          </p:cNvSpPr>
          <p:nvPr/>
        </p:nvSpPr>
        <p:spPr>
          <a:xfrm>
            <a:off x="6096000" y="1997505"/>
            <a:ext cx="4804646" cy="42594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Auto Mechanics </a:t>
            </a:r>
          </a:p>
          <a:p>
            <a:r>
              <a:rPr lang="en-US" sz="2000" dirty="0"/>
              <a:t>Child Development</a:t>
            </a:r>
          </a:p>
          <a:p>
            <a:r>
              <a:rPr lang="en-US" sz="2000" dirty="0"/>
              <a:t>Digital Photography</a:t>
            </a:r>
          </a:p>
          <a:p>
            <a:r>
              <a:rPr lang="en-US" sz="2000" dirty="0"/>
              <a:t>AP Statistics</a:t>
            </a:r>
          </a:p>
          <a:p>
            <a:r>
              <a:rPr lang="en-US" sz="2000" dirty="0"/>
              <a:t>Marketing</a:t>
            </a:r>
          </a:p>
          <a:p>
            <a:r>
              <a:rPr lang="en-US" sz="2000" dirty="0"/>
              <a:t>Financial Account9ing</a:t>
            </a:r>
          </a:p>
          <a:p>
            <a:r>
              <a:rPr lang="en-US" sz="2000" dirty="0"/>
              <a:t>CAT (Math)</a:t>
            </a:r>
          </a:p>
          <a:p>
            <a:r>
              <a:rPr lang="en-US" sz="2000" dirty="0"/>
              <a:t>Dual enrollment at Morton:  Calculus 3, Nurse Assisting, Differential equations, </a:t>
            </a:r>
            <a:r>
              <a:rPr lang="en-US" sz="2000" dirty="0" err="1"/>
              <a:t>Autocad</a:t>
            </a:r>
            <a:r>
              <a:rPr lang="en-US" sz="2000" dirty="0"/>
              <a:t> Fundamentals, Business Computer Systems, Intro to Business</a:t>
            </a:r>
          </a:p>
        </p:txBody>
      </p:sp>
    </p:spTree>
    <p:extLst>
      <p:ext uri="{BB962C8B-B14F-4D97-AF65-F5344CB8AC3E}">
        <p14:creationId xmlns:p14="http://schemas.microsoft.com/office/powerpoint/2010/main" val="328076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174378-9FA8-794B-9C40-D5BD52F6F7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9794FBE-2758-7642-BA52-82AC298B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Accelerated High School Math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7F1DA2E-04DC-E843-9241-2362A8F2D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10305740" cy="4312130"/>
          </a:xfrm>
        </p:spPr>
        <p:txBody>
          <a:bodyPr>
            <a:normAutofit/>
          </a:bodyPr>
          <a:lstStyle/>
          <a:p>
            <a:r>
              <a:rPr lang="en-US" sz="2400" dirty="0"/>
              <a:t>High School Course is called Algebra 3</a:t>
            </a:r>
          </a:p>
          <a:p>
            <a:pPr lvl="1"/>
            <a:r>
              <a:rPr lang="en-US" dirty="0"/>
              <a:t>First semester</a:t>
            </a:r>
          </a:p>
          <a:p>
            <a:pPr lvl="2"/>
            <a:r>
              <a:rPr lang="en-US" sz="2400" dirty="0"/>
              <a:t>High School Key concepts 1 &amp;2 match College’s Modular Math 1 </a:t>
            </a:r>
          </a:p>
          <a:p>
            <a:pPr lvl="2"/>
            <a:r>
              <a:rPr lang="en-US" sz="2400" dirty="0"/>
              <a:t>High School Key concept 3, 4, &amp; 5 Math Modular Math 2</a:t>
            </a:r>
          </a:p>
          <a:p>
            <a:pPr lvl="1"/>
            <a:r>
              <a:rPr lang="en-US" dirty="0"/>
              <a:t>Second semester</a:t>
            </a:r>
          </a:p>
          <a:p>
            <a:pPr lvl="2"/>
            <a:r>
              <a:rPr lang="en-US" sz="2400" dirty="0"/>
              <a:t>High School Key concepts 6 &amp; 7 Match College’s Modular Math 3 </a:t>
            </a:r>
          </a:p>
          <a:p>
            <a:pPr lvl="2"/>
            <a:r>
              <a:rPr lang="en-US" sz="2400" dirty="0"/>
              <a:t>High School Key concepts 8, 9, and 10 Match College’s Modular Math 4.</a:t>
            </a:r>
          </a:p>
          <a:p>
            <a:r>
              <a:rPr lang="en-US" sz="2400" dirty="0"/>
              <a:t>145 students enrolled at West</a:t>
            </a:r>
          </a:p>
          <a:p>
            <a:r>
              <a:rPr lang="en-US" sz="2400" dirty="0"/>
              <a:t>268 students enrolled at East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9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174378-9FA8-794B-9C40-D5BD52F6F7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0B812B3-8082-8A41-A90C-4D49EE3B0E38}"/>
              </a:ext>
            </a:extLst>
          </p:cNvPr>
          <p:cNvSpPr/>
          <p:nvPr/>
        </p:nvSpPr>
        <p:spPr>
          <a:xfrm>
            <a:off x="8389376" y="1638237"/>
            <a:ext cx="2758574" cy="40011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D9E1AC-BE67-5340-B59C-8ADBE0EEE901}"/>
              </a:ext>
            </a:extLst>
          </p:cNvPr>
          <p:cNvSpPr/>
          <p:nvPr/>
        </p:nvSpPr>
        <p:spPr>
          <a:xfrm>
            <a:off x="425140" y="1639197"/>
            <a:ext cx="6597462" cy="40011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B4130-9996-A042-88E7-39542C02A36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9A607C-E92C-FD42-99D3-B11EE4C8E9FD}"/>
              </a:ext>
            </a:extLst>
          </p:cNvPr>
          <p:cNvSpPr txBox="1"/>
          <p:nvPr/>
        </p:nvSpPr>
        <p:spPr>
          <a:xfrm>
            <a:off x="2499502" y="567172"/>
            <a:ext cx="7192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Dual Credit/Dual Enrollment at Morton College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1826F8-0BCD-2643-82BC-9BD47FFF2ACB}"/>
              </a:ext>
            </a:extLst>
          </p:cNvPr>
          <p:cNvSpPr txBox="1"/>
          <p:nvPr/>
        </p:nvSpPr>
        <p:spPr>
          <a:xfrm>
            <a:off x="425140" y="2400538"/>
            <a:ext cx="30691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MORTON EAST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AY18-19 TOTALS = 660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AY17-18 TOTALS = 269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AY 16-17 TOTALS = 292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96CCA2-7E51-CE45-ACE0-861ED859DBBD}"/>
              </a:ext>
            </a:extLst>
          </p:cNvPr>
          <p:cNvSpPr txBox="1"/>
          <p:nvPr/>
        </p:nvSpPr>
        <p:spPr>
          <a:xfrm>
            <a:off x="3953490" y="2400538"/>
            <a:ext cx="30691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MORTON WEST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AY18-19 TOTALS= 515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AY17-18 TOTALS = 194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AY16-17 Totals = 175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F5774C-A7A6-064B-96D8-AC6DAEFB74A4}"/>
              </a:ext>
            </a:extLst>
          </p:cNvPr>
          <p:cNvSpPr txBox="1"/>
          <p:nvPr/>
        </p:nvSpPr>
        <p:spPr>
          <a:xfrm>
            <a:off x="2669694" y="1639197"/>
            <a:ext cx="2133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DUAL CREDIT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31214E-4D5A-1443-8CBE-AA0AA035201D}"/>
              </a:ext>
            </a:extLst>
          </p:cNvPr>
          <p:cNvSpPr txBox="1"/>
          <p:nvPr/>
        </p:nvSpPr>
        <p:spPr>
          <a:xfrm>
            <a:off x="8701782" y="1650939"/>
            <a:ext cx="2133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Dual Enrollment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C87973-4257-3E4F-A400-DF97CC785CED}"/>
              </a:ext>
            </a:extLst>
          </p:cNvPr>
          <p:cNvSpPr txBox="1"/>
          <p:nvPr/>
        </p:nvSpPr>
        <p:spPr>
          <a:xfrm>
            <a:off x="8337368" y="2388182"/>
            <a:ext cx="28625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ON-CAMPUS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AY18-19 TOTALS= 51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AY17-18 TOTALS = 37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AY16-17 = 34</a:t>
            </a:r>
          </a:p>
        </p:txBody>
      </p:sp>
    </p:spTree>
    <p:extLst>
      <p:ext uri="{BB962C8B-B14F-4D97-AF65-F5344CB8AC3E}">
        <p14:creationId xmlns:p14="http://schemas.microsoft.com/office/powerpoint/2010/main" val="39630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174378-9FA8-794B-9C40-D5BD52F6F7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76904A-8129-2D44-A810-2063DFAFCF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7665307" y="2321012"/>
            <a:ext cx="4703805" cy="470380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6BFB75-0930-BA47-B345-38461720FBE8}"/>
              </a:ext>
            </a:extLst>
          </p:cNvPr>
          <p:cNvSpPr/>
          <p:nvPr/>
        </p:nvSpPr>
        <p:spPr>
          <a:xfrm>
            <a:off x="-1" y="3429001"/>
            <a:ext cx="5600363" cy="342900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3F81769-6AA5-634F-9901-D74F6D2CA7C3}"/>
              </a:ext>
            </a:extLst>
          </p:cNvPr>
          <p:cNvSpPr txBox="1">
            <a:spLocks/>
          </p:cNvSpPr>
          <p:nvPr/>
        </p:nvSpPr>
        <p:spPr>
          <a:xfrm>
            <a:off x="6172225" y="2221583"/>
            <a:ext cx="5345106" cy="2408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Additional marketing</a:t>
            </a:r>
          </a:p>
          <a:p>
            <a:r>
              <a:rPr lang="en-US" sz="2400" dirty="0"/>
              <a:t>Additional communications</a:t>
            </a:r>
          </a:p>
          <a:p>
            <a:r>
              <a:rPr lang="en-US" sz="2400" dirty="0"/>
              <a:t>Additional collaboration with high school staff</a:t>
            </a:r>
          </a:p>
          <a:p>
            <a:r>
              <a:rPr lang="en-US" sz="2400" dirty="0"/>
              <a:t>Additional Dual Credit/Dual Enrollment support staff</a:t>
            </a:r>
          </a:p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EB3F85B-E858-444E-A997-79A709E65920}"/>
              </a:ext>
            </a:extLst>
          </p:cNvPr>
          <p:cNvSpPr txBox="1">
            <a:spLocks/>
          </p:cNvSpPr>
          <p:nvPr/>
        </p:nvSpPr>
        <p:spPr>
          <a:xfrm>
            <a:off x="61714" y="4629867"/>
            <a:ext cx="5471429" cy="1027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Explore Hiring of</a:t>
            </a:r>
            <a:br>
              <a:rPr lang="en-US" sz="2000" b="1" dirty="0"/>
            </a:br>
            <a:r>
              <a:rPr lang="en-US" sz="2000" b="1" dirty="0"/>
              <a:t>Full-time Coordinator for</a:t>
            </a:r>
            <a:br>
              <a:rPr lang="en-US" sz="2000" b="1" dirty="0"/>
            </a:br>
            <a:r>
              <a:rPr lang="en-US" sz="2000" b="1" dirty="0"/>
              <a:t>Dual Credit/Dual Enrollment Programs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98EA91-C801-CA44-88ED-E7F5074A0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51" y="0"/>
            <a:ext cx="5600361" cy="373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1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499</Words>
  <Application>Microsoft Macintosh PowerPoint</Application>
  <PresentationFormat>Widescreen</PresentationFormat>
  <Paragraphs>95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Academic Student Success:  High School and Developmental Education Initiatives</vt:lpstr>
      <vt:lpstr>Advantages of Dual Credit </vt:lpstr>
      <vt:lpstr>Dual Credit/Dual Enrollment Growth in Mathematics:  College Algebra and Statistics</vt:lpstr>
      <vt:lpstr>Current Dual Credit/Dual Enrollment Offerings</vt:lpstr>
      <vt:lpstr>Accelerated High School Math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Morton College</dc:title>
  <dc:creator>Pete Castor</dc:creator>
  <cp:lastModifiedBy>Pete Castor</cp:lastModifiedBy>
  <cp:revision>31</cp:revision>
  <dcterms:created xsi:type="dcterms:W3CDTF">2018-12-17T18:16:23Z</dcterms:created>
  <dcterms:modified xsi:type="dcterms:W3CDTF">2019-01-24T17:48:06Z</dcterms:modified>
</cp:coreProperties>
</file>